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D516909B-B165-4350-BC38-AB7EB99DC81E}" type="datetimeFigureOut">
              <a:rPr lang="de-DE" smtClean="0"/>
              <a:t>13.11.2015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9664A00-648C-405D-84C5-F209FDA999A2}" type="slidenum">
              <a:rPr lang="de-DE" smtClean="0"/>
              <a:t>‹Nr.›</a:t>
            </a:fld>
            <a:endParaRPr lang="de-DE"/>
          </a:p>
        </p:txBody>
      </p:sp>
    </p:spTree>
    <p:extLst>
      <p:ext uri="{BB962C8B-B14F-4D97-AF65-F5344CB8AC3E}">
        <p14:creationId xmlns:p14="http://schemas.microsoft.com/office/powerpoint/2010/main" val="3371125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516909B-B165-4350-BC38-AB7EB99DC81E}" type="datetimeFigureOut">
              <a:rPr lang="de-DE" smtClean="0"/>
              <a:t>13.11.2015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9664A00-648C-405D-84C5-F209FDA999A2}" type="slidenum">
              <a:rPr lang="de-DE" smtClean="0"/>
              <a:t>‹Nr.›</a:t>
            </a:fld>
            <a:endParaRPr lang="de-DE"/>
          </a:p>
        </p:txBody>
      </p:sp>
    </p:spTree>
    <p:extLst>
      <p:ext uri="{BB962C8B-B14F-4D97-AF65-F5344CB8AC3E}">
        <p14:creationId xmlns:p14="http://schemas.microsoft.com/office/powerpoint/2010/main" val="1272469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516909B-B165-4350-BC38-AB7EB99DC81E}" type="datetimeFigureOut">
              <a:rPr lang="de-DE" smtClean="0"/>
              <a:t>13.11.2015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9664A00-648C-405D-84C5-F209FDA999A2}" type="slidenum">
              <a:rPr lang="de-DE" smtClean="0"/>
              <a:t>‹Nr.›</a:t>
            </a:fld>
            <a:endParaRPr lang="de-DE"/>
          </a:p>
        </p:txBody>
      </p:sp>
    </p:spTree>
    <p:extLst>
      <p:ext uri="{BB962C8B-B14F-4D97-AF65-F5344CB8AC3E}">
        <p14:creationId xmlns:p14="http://schemas.microsoft.com/office/powerpoint/2010/main" val="2219667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516909B-B165-4350-BC38-AB7EB99DC81E}" type="datetimeFigureOut">
              <a:rPr lang="de-DE" smtClean="0"/>
              <a:t>13.11.2015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9664A00-648C-405D-84C5-F209FDA999A2}" type="slidenum">
              <a:rPr lang="de-DE" smtClean="0"/>
              <a:t>‹Nr.›</a:t>
            </a:fld>
            <a:endParaRPr lang="de-DE"/>
          </a:p>
        </p:txBody>
      </p:sp>
    </p:spTree>
    <p:extLst>
      <p:ext uri="{BB962C8B-B14F-4D97-AF65-F5344CB8AC3E}">
        <p14:creationId xmlns:p14="http://schemas.microsoft.com/office/powerpoint/2010/main" val="2437629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D516909B-B165-4350-BC38-AB7EB99DC81E}" type="datetimeFigureOut">
              <a:rPr lang="de-DE" smtClean="0"/>
              <a:t>13.11.2015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9664A00-648C-405D-84C5-F209FDA999A2}" type="slidenum">
              <a:rPr lang="de-DE" smtClean="0"/>
              <a:t>‹Nr.›</a:t>
            </a:fld>
            <a:endParaRPr lang="de-DE"/>
          </a:p>
        </p:txBody>
      </p:sp>
    </p:spTree>
    <p:extLst>
      <p:ext uri="{BB962C8B-B14F-4D97-AF65-F5344CB8AC3E}">
        <p14:creationId xmlns:p14="http://schemas.microsoft.com/office/powerpoint/2010/main" val="746374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D516909B-B165-4350-BC38-AB7EB99DC81E}" type="datetimeFigureOut">
              <a:rPr lang="de-DE" smtClean="0"/>
              <a:t>13.11.2015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9664A00-648C-405D-84C5-F209FDA999A2}" type="slidenum">
              <a:rPr lang="de-DE" smtClean="0"/>
              <a:t>‹Nr.›</a:t>
            </a:fld>
            <a:endParaRPr lang="de-DE"/>
          </a:p>
        </p:txBody>
      </p:sp>
    </p:spTree>
    <p:extLst>
      <p:ext uri="{BB962C8B-B14F-4D97-AF65-F5344CB8AC3E}">
        <p14:creationId xmlns:p14="http://schemas.microsoft.com/office/powerpoint/2010/main" val="3418114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D516909B-B165-4350-BC38-AB7EB99DC81E}" type="datetimeFigureOut">
              <a:rPr lang="de-DE" smtClean="0"/>
              <a:t>13.11.2015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D9664A00-648C-405D-84C5-F209FDA999A2}" type="slidenum">
              <a:rPr lang="de-DE" smtClean="0"/>
              <a:t>‹Nr.›</a:t>
            </a:fld>
            <a:endParaRPr lang="de-DE"/>
          </a:p>
        </p:txBody>
      </p:sp>
    </p:spTree>
    <p:extLst>
      <p:ext uri="{BB962C8B-B14F-4D97-AF65-F5344CB8AC3E}">
        <p14:creationId xmlns:p14="http://schemas.microsoft.com/office/powerpoint/2010/main" val="1994600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516909B-B165-4350-BC38-AB7EB99DC81E}" type="datetimeFigureOut">
              <a:rPr lang="de-DE" smtClean="0"/>
              <a:t>13.11.2015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D9664A00-648C-405D-84C5-F209FDA999A2}" type="slidenum">
              <a:rPr lang="de-DE" smtClean="0"/>
              <a:t>‹Nr.›</a:t>
            </a:fld>
            <a:endParaRPr lang="de-DE"/>
          </a:p>
        </p:txBody>
      </p:sp>
    </p:spTree>
    <p:extLst>
      <p:ext uri="{BB962C8B-B14F-4D97-AF65-F5344CB8AC3E}">
        <p14:creationId xmlns:p14="http://schemas.microsoft.com/office/powerpoint/2010/main" val="338902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516909B-B165-4350-BC38-AB7EB99DC81E}" type="datetimeFigureOut">
              <a:rPr lang="de-DE" smtClean="0"/>
              <a:t>13.11.2015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D9664A00-648C-405D-84C5-F209FDA999A2}" type="slidenum">
              <a:rPr lang="de-DE" smtClean="0"/>
              <a:t>‹Nr.›</a:t>
            </a:fld>
            <a:endParaRPr lang="de-DE"/>
          </a:p>
        </p:txBody>
      </p:sp>
    </p:spTree>
    <p:extLst>
      <p:ext uri="{BB962C8B-B14F-4D97-AF65-F5344CB8AC3E}">
        <p14:creationId xmlns:p14="http://schemas.microsoft.com/office/powerpoint/2010/main" val="633877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516909B-B165-4350-BC38-AB7EB99DC81E}" type="datetimeFigureOut">
              <a:rPr lang="de-DE" smtClean="0"/>
              <a:t>13.11.2015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9664A00-648C-405D-84C5-F209FDA999A2}" type="slidenum">
              <a:rPr lang="de-DE" smtClean="0"/>
              <a:t>‹Nr.›</a:t>
            </a:fld>
            <a:endParaRPr lang="de-DE"/>
          </a:p>
        </p:txBody>
      </p:sp>
    </p:spTree>
    <p:extLst>
      <p:ext uri="{BB962C8B-B14F-4D97-AF65-F5344CB8AC3E}">
        <p14:creationId xmlns:p14="http://schemas.microsoft.com/office/powerpoint/2010/main" val="3571848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516909B-B165-4350-BC38-AB7EB99DC81E}" type="datetimeFigureOut">
              <a:rPr lang="de-DE" smtClean="0"/>
              <a:t>13.11.2015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9664A00-648C-405D-84C5-F209FDA999A2}" type="slidenum">
              <a:rPr lang="de-DE" smtClean="0"/>
              <a:t>‹Nr.›</a:t>
            </a:fld>
            <a:endParaRPr lang="de-DE"/>
          </a:p>
        </p:txBody>
      </p:sp>
    </p:spTree>
    <p:extLst>
      <p:ext uri="{BB962C8B-B14F-4D97-AF65-F5344CB8AC3E}">
        <p14:creationId xmlns:p14="http://schemas.microsoft.com/office/powerpoint/2010/main" val="3829006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16909B-B165-4350-BC38-AB7EB99DC81E}" type="datetimeFigureOut">
              <a:rPr lang="de-DE" smtClean="0"/>
              <a:t>13.11.2015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664A00-648C-405D-84C5-F209FDA999A2}" type="slidenum">
              <a:rPr lang="de-DE" smtClean="0"/>
              <a:t>‹Nr.›</a:t>
            </a:fld>
            <a:endParaRPr lang="de-DE"/>
          </a:p>
        </p:txBody>
      </p:sp>
    </p:spTree>
    <p:extLst>
      <p:ext uri="{BB962C8B-B14F-4D97-AF65-F5344CB8AC3E}">
        <p14:creationId xmlns:p14="http://schemas.microsoft.com/office/powerpoint/2010/main" val="3381618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Workshop </a:t>
            </a:r>
            <a:br>
              <a:rPr lang="de-DE" dirty="0" smtClean="0"/>
            </a:br>
            <a:r>
              <a:rPr lang="de-DE" dirty="0" smtClean="0"/>
              <a:t>Barmherzigkeit</a:t>
            </a:r>
            <a:endParaRPr lang="de-DE" dirty="0"/>
          </a:p>
        </p:txBody>
      </p:sp>
      <p:sp>
        <p:nvSpPr>
          <p:cNvPr id="3" name="Untertitel 2"/>
          <p:cNvSpPr>
            <a:spLocks noGrp="1"/>
          </p:cNvSpPr>
          <p:nvPr>
            <p:ph type="subTitle" idx="1"/>
          </p:nvPr>
        </p:nvSpPr>
        <p:spPr/>
        <p:txBody>
          <a:bodyPr>
            <a:normAutofit/>
          </a:bodyPr>
          <a:lstStyle/>
          <a:p>
            <a:r>
              <a:rPr lang="de-DE" dirty="0" smtClean="0">
                <a:solidFill>
                  <a:schemeClr val="accent1">
                    <a:lumMod val="75000"/>
                  </a:schemeClr>
                </a:solidFill>
              </a:rPr>
              <a:t>Wie lebe und erlebe ich Barmherzigkeit?</a:t>
            </a:r>
          </a:p>
          <a:p>
            <a:endParaRPr lang="de-DE" dirty="0">
              <a:solidFill>
                <a:schemeClr val="accent1">
                  <a:lumMod val="75000"/>
                </a:schemeClr>
              </a:solidFill>
            </a:endParaRPr>
          </a:p>
        </p:txBody>
      </p:sp>
      <p:sp>
        <p:nvSpPr>
          <p:cNvPr id="4" name="Textfeld 3"/>
          <p:cNvSpPr txBox="1"/>
          <p:nvPr/>
        </p:nvSpPr>
        <p:spPr>
          <a:xfrm>
            <a:off x="539552" y="6381328"/>
            <a:ext cx="1236236" cy="369332"/>
          </a:xfrm>
          <a:prstGeom prst="rect">
            <a:avLst/>
          </a:prstGeom>
          <a:noFill/>
        </p:spPr>
        <p:txBody>
          <a:bodyPr wrap="none" rtlCol="0">
            <a:spAutoFit/>
          </a:bodyPr>
          <a:lstStyle/>
          <a:p>
            <a:r>
              <a:rPr lang="de-DE" dirty="0" smtClean="0"/>
              <a:t>14.11.2015</a:t>
            </a:r>
            <a:endParaRPr lang="de-DE" dirty="0"/>
          </a:p>
        </p:txBody>
      </p:sp>
      <p:sp>
        <p:nvSpPr>
          <p:cNvPr id="6" name="Textfeld 5"/>
          <p:cNvSpPr txBox="1"/>
          <p:nvPr/>
        </p:nvSpPr>
        <p:spPr>
          <a:xfrm>
            <a:off x="2663340" y="6381328"/>
            <a:ext cx="6259258" cy="369332"/>
          </a:xfrm>
          <a:prstGeom prst="rect">
            <a:avLst/>
          </a:prstGeom>
          <a:noFill/>
        </p:spPr>
        <p:txBody>
          <a:bodyPr wrap="square" rtlCol="0">
            <a:spAutoFit/>
          </a:bodyPr>
          <a:lstStyle/>
          <a:p>
            <a:pPr algn="r"/>
            <a:r>
              <a:rPr lang="de-DE" dirty="0" err="1" smtClean="0"/>
              <a:t>Bahá‘í</a:t>
            </a:r>
            <a:r>
              <a:rPr lang="de-DE" dirty="0" smtClean="0"/>
              <a:t>-Frauenforum; Frauenforum Islamisches Zentrum</a:t>
            </a:r>
            <a:endParaRPr lang="de-DE" dirty="0"/>
          </a:p>
        </p:txBody>
      </p:sp>
    </p:spTree>
    <p:extLst>
      <p:ext uri="{BB962C8B-B14F-4D97-AF65-F5344CB8AC3E}">
        <p14:creationId xmlns:p14="http://schemas.microsoft.com/office/powerpoint/2010/main" val="877276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58533" y="482254"/>
            <a:ext cx="8166885" cy="498475"/>
          </a:xfrm>
        </p:spPr>
        <p:txBody>
          <a:bodyPr>
            <a:normAutofit fontScale="90000"/>
          </a:bodyPr>
          <a:lstStyle/>
          <a:p>
            <a:r>
              <a:rPr lang="de-DE" b="0" dirty="0" smtClean="0">
                <a:solidFill>
                  <a:schemeClr val="accent5">
                    <a:lumMod val="25000"/>
                  </a:schemeClr>
                </a:solidFill>
              </a:rPr>
              <a:t>Barmherzigkeit</a:t>
            </a:r>
            <a:endParaRPr lang="de-DE" b="0" dirty="0">
              <a:solidFill>
                <a:schemeClr val="accent5">
                  <a:lumMod val="25000"/>
                </a:schemeClr>
              </a:solidFill>
            </a:endParaRPr>
          </a:p>
        </p:txBody>
      </p:sp>
      <p:sp>
        <p:nvSpPr>
          <p:cNvPr id="7" name="Foliennummernplatzhalter 6"/>
          <p:cNvSpPr>
            <a:spLocks noGrp="1"/>
          </p:cNvSpPr>
          <p:nvPr>
            <p:ph type="sldNum" sz="quarter" idx="4294967295"/>
          </p:nvPr>
        </p:nvSpPr>
        <p:spPr>
          <a:xfrm>
            <a:off x="8508022" y="6631569"/>
            <a:ext cx="583865" cy="232982"/>
          </a:xfrm>
          <a:prstGeom prst="rect">
            <a:avLst/>
          </a:prstGeom>
        </p:spPr>
        <p:txBody>
          <a:bodyPr/>
          <a:lstStyle/>
          <a:p>
            <a:pPr>
              <a:defRPr/>
            </a:pPr>
            <a:fld id="{01E629FB-A647-4818-87A5-BF1EAA1BD129}" type="slidenum">
              <a:rPr lang="en-US" smtClean="0"/>
              <a:pPr>
                <a:defRPr/>
              </a:pPr>
              <a:t>2</a:t>
            </a:fld>
            <a:endParaRPr lang="en-US" dirty="0"/>
          </a:p>
        </p:txBody>
      </p:sp>
      <p:sp>
        <p:nvSpPr>
          <p:cNvPr id="61" name="Interaktive Schaltfläche: Nächste(r) oder Weiter 60">
            <a:hlinkClick r:id="" action="ppaction://hlinkshowjump?jump=lastslide" highlightClick="1"/>
          </p:cNvPr>
          <p:cNvSpPr/>
          <p:nvPr/>
        </p:nvSpPr>
        <p:spPr bwMode="auto">
          <a:xfrm>
            <a:off x="8146966" y="6165304"/>
            <a:ext cx="413169" cy="144016"/>
          </a:xfrm>
          <a:prstGeom prst="actionButtonForwardNext">
            <a:avLst/>
          </a:prstGeom>
          <a:solidFill>
            <a:srgbClr val="B1B35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accent2"/>
              </a:buClr>
              <a:buSzTx/>
              <a:buFont typeface="Wingdings" pitchFamily="2" charset="2"/>
              <a:buNone/>
              <a:tabLst/>
            </a:pPr>
            <a:endParaRPr kumimoji="0" lang="de-DE" sz="1600" b="0" i="0" u="none" strike="noStrike" cap="none" normalizeH="0" baseline="0" smtClean="0">
              <a:ln>
                <a:noFill/>
              </a:ln>
              <a:solidFill>
                <a:schemeClr val="tx1"/>
              </a:solidFill>
              <a:effectLst/>
              <a:latin typeface="Arial" charset="0"/>
            </a:endParaRPr>
          </a:p>
        </p:txBody>
      </p:sp>
      <p:sp>
        <p:nvSpPr>
          <p:cNvPr id="3" name="Rechteck 2"/>
          <p:cNvSpPr/>
          <p:nvPr/>
        </p:nvSpPr>
        <p:spPr>
          <a:xfrm>
            <a:off x="858533" y="1289954"/>
            <a:ext cx="7577457" cy="5601533"/>
          </a:xfrm>
          <a:prstGeom prst="rect">
            <a:avLst/>
          </a:prstGeom>
          <a:ln>
            <a:noFill/>
          </a:ln>
        </p:spPr>
        <p:txBody>
          <a:bodyPr wrap="square">
            <a:spAutoFit/>
          </a:bodyPr>
          <a:lstStyle/>
          <a:p>
            <a:r>
              <a:rPr lang="de-DE" sz="2000" dirty="0" smtClean="0"/>
              <a:t>Zitat:</a:t>
            </a:r>
          </a:p>
          <a:p>
            <a:r>
              <a:rPr lang="de-DE" sz="2000" b="1" dirty="0" smtClean="0"/>
              <a:t>Sollte </a:t>
            </a:r>
            <a:r>
              <a:rPr lang="de-DE" sz="2000" b="1" dirty="0"/>
              <a:t>jemand Streit mit euch suchen, trachtet danach, ihn zum Freunde zu gewinnen. Sollte jemand euch bis ins Innerste verletzen, seid ein heilender Balsam für seine Wunden. Sollte euch jemand verspotten und verhöhnen, begegnet ihm mit Liebe. Sollte jemand seine Schuld auf euch abwälzen, lobt ihn. Sollte er euch tödliches Gift anbieten, so gebt ihm dafür den besten Honig; und sollte er euer Leben bedrohen, so gewährt ihm eine Arznei, die ihn für immer heilen wird."</a:t>
            </a:r>
            <a:br>
              <a:rPr lang="de-DE" sz="2000" b="1" dirty="0"/>
            </a:br>
            <a:r>
              <a:rPr lang="de-DE" sz="2000" dirty="0"/>
              <a:t>(’</a:t>
            </a:r>
            <a:r>
              <a:rPr lang="de-DE" sz="2000" dirty="0" err="1"/>
              <a:t>Abdu’l-Bahá</a:t>
            </a:r>
            <a:r>
              <a:rPr lang="de-DE" sz="2000" dirty="0"/>
              <a:t>, Briefe und Botschaften 16:5)</a:t>
            </a:r>
            <a:endParaRPr lang="de-DE" sz="2000" dirty="0" smtClean="0"/>
          </a:p>
          <a:p>
            <a:endParaRPr lang="de-DE" sz="2000" dirty="0"/>
          </a:p>
          <a:p>
            <a:pPr marL="342900" indent="-342900">
              <a:buFont typeface="Symbol" panose="05050102010706020507" pitchFamily="18" charset="2"/>
              <a:buChar char="-"/>
            </a:pPr>
            <a:r>
              <a:rPr lang="de-DE" sz="2000" dirty="0" smtClean="0"/>
              <a:t>Haben </a:t>
            </a:r>
            <a:r>
              <a:rPr lang="de-DE" sz="2000" dirty="0"/>
              <a:t>wir schon einmal so gehandelt? Erfahrungen?</a:t>
            </a:r>
          </a:p>
          <a:p>
            <a:pPr marL="342900" indent="-342900">
              <a:buFont typeface="Symbol" panose="05050102010706020507" pitchFamily="18" charset="2"/>
              <a:buChar char="-"/>
            </a:pPr>
            <a:r>
              <a:rPr lang="de-DE" sz="2000" dirty="0" smtClean="0"/>
              <a:t>Finden </a:t>
            </a:r>
            <a:r>
              <a:rPr lang="de-DE" sz="2000" dirty="0"/>
              <a:t>wir es überhaupt richtig so zu handeln und warum?</a:t>
            </a:r>
          </a:p>
          <a:p>
            <a:pPr marL="342900" indent="-342900">
              <a:buFont typeface="Symbol" panose="05050102010706020507" pitchFamily="18" charset="2"/>
              <a:buChar char="-"/>
            </a:pPr>
            <a:r>
              <a:rPr lang="de-DE" sz="2000" dirty="0" smtClean="0"/>
              <a:t>Was </a:t>
            </a:r>
            <a:r>
              <a:rPr lang="de-DE" sz="2000" dirty="0"/>
              <a:t>passiert , wenn wir so handeln, mit uns und mit dem anderen?</a:t>
            </a:r>
          </a:p>
          <a:p>
            <a:pPr marL="342900" indent="-342900">
              <a:buFont typeface="Symbol" panose="05050102010706020507" pitchFamily="18" charset="2"/>
              <a:buChar char="-"/>
            </a:pPr>
            <a:endParaRPr lang="de-DE" sz="2000" i="1" dirty="0" smtClean="0"/>
          </a:p>
          <a:p>
            <a:r>
              <a:rPr lang="de-DE" sz="2000" dirty="0" smtClean="0"/>
              <a:t> </a:t>
            </a:r>
          </a:p>
          <a:p>
            <a:endParaRPr lang="de-DE" sz="2000" dirty="0" smtClean="0"/>
          </a:p>
          <a:p>
            <a:r>
              <a:rPr lang="de-DE" dirty="0" smtClean="0"/>
              <a:t>..</a:t>
            </a:r>
          </a:p>
        </p:txBody>
      </p:sp>
    </p:spTree>
    <p:extLst>
      <p:ext uri="{BB962C8B-B14F-4D97-AF65-F5344CB8AC3E}">
        <p14:creationId xmlns:p14="http://schemas.microsoft.com/office/powerpoint/2010/main" val="312188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7115" y="623952"/>
            <a:ext cx="8166885" cy="498475"/>
          </a:xfrm>
        </p:spPr>
        <p:txBody>
          <a:bodyPr>
            <a:normAutofit fontScale="90000"/>
          </a:bodyPr>
          <a:lstStyle/>
          <a:p>
            <a:r>
              <a:rPr lang="de-DE" b="0" dirty="0" smtClean="0">
                <a:solidFill>
                  <a:schemeClr val="accent5">
                    <a:lumMod val="25000"/>
                  </a:schemeClr>
                </a:solidFill>
              </a:rPr>
              <a:t>Barmherzigkeit</a:t>
            </a:r>
            <a:endParaRPr lang="de-DE" b="0" dirty="0">
              <a:solidFill>
                <a:schemeClr val="accent5">
                  <a:lumMod val="25000"/>
                </a:schemeClr>
              </a:solidFill>
            </a:endParaRPr>
          </a:p>
        </p:txBody>
      </p:sp>
      <p:sp>
        <p:nvSpPr>
          <p:cNvPr id="7" name="Foliennummernplatzhalter 6"/>
          <p:cNvSpPr>
            <a:spLocks noGrp="1"/>
          </p:cNvSpPr>
          <p:nvPr>
            <p:ph type="sldNum" sz="quarter" idx="4294967295"/>
          </p:nvPr>
        </p:nvSpPr>
        <p:spPr>
          <a:xfrm>
            <a:off x="8508022" y="6631569"/>
            <a:ext cx="583865" cy="232982"/>
          </a:xfrm>
          <a:prstGeom prst="rect">
            <a:avLst/>
          </a:prstGeom>
        </p:spPr>
        <p:txBody>
          <a:bodyPr/>
          <a:lstStyle/>
          <a:p>
            <a:pPr>
              <a:defRPr/>
            </a:pPr>
            <a:fld id="{01E629FB-A647-4818-87A5-BF1EAA1BD129}" type="slidenum">
              <a:rPr lang="en-US" smtClean="0"/>
              <a:pPr>
                <a:defRPr/>
              </a:pPr>
              <a:t>3</a:t>
            </a:fld>
            <a:endParaRPr lang="en-US" dirty="0"/>
          </a:p>
        </p:txBody>
      </p:sp>
      <p:sp>
        <p:nvSpPr>
          <p:cNvPr id="61" name="Interaktive Schaltfläche: Nächste(r) oder Weiter 60">
            <a:hlinkClick r:id="" action="ppaction://hlinkshowjump?jump=lastslide" highlightClick="1"/>
          </p:cNvPr>
          <p:cNvSpPr/>
          <p:nvPr/>
        </p:nvSpPr>
        <p:spPr bwMode="auto">
          <a:xfrm>
            <a:off x="8146966" y="6165304"/>
            <a:ext cx="413169" cy="144016"/>
          </a:xfrm>
          <a:prstGeom prst="actionButtonForwardNext">
            <a:avLst/>
          </a:prstGeom>
          <a:solidFill>
            <a:srgbClr val="B1B35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accent2"/>
              </a:buClr>
              <a:buSzTx/>
              <a:buFont typeface="Wingdings" pitchFamily="2" charset="2"/>
              <a:buNone/>
              <a:tabLst/>
            </a:pPr>
            <a:endParaRPr kumimoji="0" lang="de-DE" sz="1600" b="0" i="0" u="none" strike="noStrike" cap="none" normalizeH="0" baseline="0" smtClean="0">
              <a:ln>
                <a:noFill/>
              </a:ln>
              <a:solidFill>
                <a:schemeClr val="tx1"/>
              </a:solidFill>
              <a:effectLst/>
              <a:latin typeface="Arial" charset="0"/>
            </a:endParaRPr>
          </a:p>
        </p:txBody>
      </p:sp>
      <p:sp>
        <p:nvSpPr>
          <p:cNvPr id="3" name="Rechteck 2"/>
          <p:cNvSpPr/>
          <p:nvPr/>
        </p:nvSpPr>
        <p:spPr>
          <a:xfrm>
            <a:off x="705478" y="640913"/>
            <a:ext cx="7577457" cy="6524863"/>
          </a:xfrm>
          <a:prstGeom prst="rect">
            <a:avLst/>
          </a:prstGeom>
          <a:ln>
            <a:noFill/>
          </a:ln>
        </p:spPr>
        <p:txBody>
          <a:bodyPr wrap="square">
            <a:spAutoFit/>
          </a:bodyPr>
          <a:lstStyle/>
          <a:p>
            <a:endParaRPr lang="de-DE" sz="2000" dirty="0" smtClean="0"/>
          </a:p>
          <a:p>
            <a:r>
              <a:rPr lang="de-DE" sz="2000" dirty="0" smtClean="0"/>
              <a:t>Zitat</a:t>
            </a:r>
            <a:r>
              <a:rPr lang="de-DE" sz="2000" dirty="0" smtClean="0"/>
              <a:t>:</a:t>
            </a:r>
          </a:p>
          <a:p>
            <a:pPr>
              <a:buClr>
                <a:srgbClr val="002675"/>
              </a:buClr>
            </a:pPr>
            <a:r>
              <a:rPr lang="de-DE" sz="2000" b="1" dirty="0"/>
              <a:t>Deine Barmherzigkeit umfasst die ganze Schöpfung und Deine Gnade durchdringt alles.</a:t>
            </a:r>
          </a:p>
          <a:p>
            <a:r>
              <a:rPr lang="de-DE" sz="2000" b="1" dirty="0" smtClean="0"/>
              <a:t>Es </a:t>
            </a:r>
            <a:r>
              <a:rPr lang="de-DE" sz="2000" b="1" dirty="0"/>
              <a:t>kann kein Zweifel daran bestehen, </a:t>
            </a:r>
            <a:r>
              <a:rPr lang="de-DE" sz="2000" b="1" dirty="0" err="1"/>
              <a:t>daß</a:t>
            </a:r>
            <a:r>
              <a:rPr lang="de-DE" sz="2000" b="1" dirty="0"/>
              <a:t> die Welt, würde ihr einen Augenblick lang die Flut Seiner Barmherzigkeit und Gnade entzogen, völlig zugrunde ginge. Aus diesem Grunde waren die Tore göttlicher Barmherzigkeit vom Anfang an, der keinen Anfang hat, für alles Erschaffene weit geöffnet, und die Wolken der Wahrheit werden ihre Gunstbeweise und Gaben weiterhin bis zum Ende, das kein Ende hat, auf den Boden menschlicher Fähigkeit, Wirklichkeit und Persönlichkeit herabregnen. </a:t>
            </a:r>
            <a:endParaRPr lang="de-DE" sz="2000" b="1" dirty="0" smtClean="0"/>
          </a:p>
          <a:p>
            <a:endParaRPr lang="de-DE" sz="2000" b="1" dirty="0" smtClean="0"/>
          </a:p>
          <a:p>
            <a:pPr marL="342900" indent="-342900">
              <a:buFont typeface="Symbol" panose="05050102010706020507" pitchFamily="18" charset="2"/>
              <a:buChar char="-"/>
            </a:pPr>
            <a:r>
              <a:rPr lang="de-DE" sz="2000" dirty="0"/>
              <a:t>Was umfasst die Barmherzig Gottes?</a:t>
            </a:r>
            <a:endParaRPr lang="de-DE" sz="2000" dirty="0"/>
          </a:p>
          <a:p>
            <a:pPr marL="342900" indent="-342900">
              <a:buFont typeface="Symbol" panose="05050102010706020507" pitchFamily="18" charset="2"/>
              <a:buChar char="-"/>
            </a:pPr>
            <a:r>
              <a:rPr lang="de-DE" sz="2000" dirty="0" smtClean="0"/>
              <a:t>Was </a:t>
            </a:r>
            <a:r>
              <a:rPr lang="de-DE" sz="2000" dirty="0"/>
              <a:t>passiert , </a:t>
            </a:r>
            <a:r>
              <a:rPr lang="de-DE" sz="2000" dirty="0" smtClean="0"/>
              <a:t>wenn uns die Barmherzigkeit Gottes entzogen wird?</a:t>
            </a:r>
          </a:p>
          <a:p>
            <a:pPr marL="342900" indent="-342900">
              <a:buFont typeface="Symbol" panose="05050102010706020507" pitchFamily="18" charset="2"/>
              <a:buChar char="-"/>
            </a:pPr>
            <a:r>
              <a:rPr lang="de-DE" sz="2000" dirty="0" smtClean="0"/>
              <a:t>Können wir die Barmherzigkeit Gottes immer erkennen-warum manchmal nicht?</a:t>
            </a:r>
            <a:endParaRPr lang="de-DE" sz="2000" dirty="0"/>
          </a:p>
          <a:p>
            <a:pPr marL="342900" indent="-342900">
              <a:buFont typeface="Symbol" panose="05050102010706020507" pitchFamily="18" charset="2"/>
              <a:buChar char="-"/>
            </a:pPr>
            <a:endParaRPr lang="de-DE" sz="2000" i="1" dirty="0" smtClean="0"/>
          </a:p>
          <a:p>
            <a:r>
              <a:rPr lang="de-DE" sz="2000" dirty="0" smtClean="0"/>
              <a:t> </a:t>
            </a:r>
          </a:p>
          <a:p>
            <a:endParaRPr lang="de-DE" sz="2000" dirty="0" smtClean="0"/>
          </a:p>
          <a:p>
            <a:r>
              <a:rPr lang="de-DE" dirty="0" smtClean="0"/>
              <a:t>..</a:t>
            </a:r>
          </a:p>
        </p:txBody>
      </p:sp>
    </p:spTree>
    <p:extLst>
      <p:ext uri="{BB962C8B-B14F-4D97-AF65-F5344CB8AC3E}">
        <p14:creationId xmlns:p14="http://schemas.microsoft.com/office/powerpoint/2010/main" val="1187306370"/>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235</Words>
  <Application>Microsoft Office PowerPoint</Application>
  <PresentationFormat>Bildschirmpräsentation (4:3)</PresentationFormat>
  <Paragraphs>30</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Larissa</vt:lpstr>
      <vt:lpstr>Workshop  Barmherzigkeit</vt:lpstr>
      <vt:lpstr>Barmherzigkeit</vt:lpstr>
      <vt:lpstr>Barmherzigkeit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Barmherzigkeit</dc:title>
  <dc:creator>shahab@behjat.com</dc:creator>
  <cp:lastModifiedBy>shahab@behjat.com</cp:lastModifiedBy>
  <cp:revision>15</cp:revision>
  <cp:lastPrinted>2015-11-13T10:13:57Z</cp:lastPrinted>
  <dcterms:created xsi:type="dcterms:W3CDTF">2015-11-03T17:19:34Z</dcterms:created>
  <dcterms:modified xsi:type="dcterms:W3CDTF">2015-11-13T10:16:32Z</dcterms:modified>
</cp:coreProperties>
</file>